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55" d="100"/>
          <a:sy n="55" d="100"/>
        </p:scale>
        <p:origin x="1142"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8066" name="Rectangle 2"/>
          <p:cNvSpPr>
            <a:spLocks noGrp="1" noRot="1" noChangeArrowheads="1"/>
          </p:cNvSpPr>
          <p:nvPr>
            <p:ph type="ctrTitle"/>
          </p:nvPr>
        </p:nvSpPr>
        <p:spPr>
          <a:xfrm>
            <a:off x="685800" y="1981200"/>
            <a:ext cx="7772400" cy="1600200"/>
          </a:xfrm>
        </p:spPr>
        <p:txBody>
          <a:bodyPr/>
          <a:lstStyle>
            <a:lvl1pPr>
              <a:defRPr/>
            </a:lvl1pPr>
          </a:lstStyle>
          <a:p>
            <a:pPr lvl="0"/>
            <a:r>
              <a:rPr lang="en-US" altLang="en-US" noProof="0"/>
              <a:t>Click to edit Master title style</a:t>
            </a:r>
          </a:p>
        </p:txBody>
      </p:sp>
      <p:sp>
        <p:nvSpPr>
          <p:cNvPr id="88067"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88071" name="Rectangle 7"/>
          <p:cNvSpPr>
            <a:spLocks noGrp="1" noChangeArrowheads="1"/>
          </p:cNvSpPr>
          <p:nvPr>
            <p:ph type="dt" sz="quarter" idx="2"/>
          </p:nvPr>
        </p:nvSpPr>
        <p:spPr/>
        <p:txBody>
          <a:bodyPr/>
          <a:lstStyle>
            <a:lvl1pPr>
              <a:defRPr/>
            </a:lvl1pPr>
          </a:lstStyle>
          <a:p>
            <a:endParaRPr lang="en-US" altLang="en-US"/>
          </a:p>
        </p:txBody>
      </p:sp>
      <p:sp>
        <p:nvSpPr>
          <p:cNvPr id="88072" name="Rectangle 8"/>
          <p:cNvSpPr>
            <a:spLocks noGrp="1" noChangeArrowheads="1"/>
          </p:cNvSpPr>
          <p:nvPr>
            <p:ph type="ftr" sz="quarter" idx="3"/>
          </p:nvPr>
        </p:nvSpPr>
        <p:spPr/>
        <p:txBody>
          <a:bodyPr/>
          <a:lstStyle>
            <a:lvl1pPr>
              <a:defRPr/>
            </a:lvl1pPr>
          </a:lstStyle>
          <a:p>
            <a:endParaRPr lang="en-US" altLang="en-US"/>
          </a:p>
        </p:txBody>
      </p:sp>
      <p:sp>
        <p:nvSpPr>
          <p:cNvPr id="88073" name="Rectangle 9"/>
          <p:cNvSpPr>
            <a:spLocks noGrp="1" noChangeArrowheads="1"/>
          </p:cNvSpPr>
          <p:nvPr>
            <p:ph type="sldNum" sz="quarter" idx="4"/>
          </p:nvPr>
        </p:nvSpPr>
        <p:spPr/>
        <p:txBody>
          <a:bodyPr/>
          <a:lstStyle>
            <a:lvl1pPr>
              <a:defRPr/>
            </a:lvl1pPr>
          </a:lstStyle>
          <a:p>
            <a:fld id="{2C56499B-8A72-43DF-ACD1-D075684C5DE0}"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1D80AC6-7791-4271-94EA-368ABD4BEB45}" type="slidenum">
              <a:rPr lang="en-US" altLang="en-US"/>
              <a:pPr/>
              <a:t>‹#›</a:t>
            </a:fld>
            <a:endParaRPr lang="en-US" altLang="en-US"/>
          </a:p>
        </p:txBody>
      </p:sp>
    </p:spTree>
    <p:extLst>
      <p:ext uri="{BB962C8B-B14F-4D97-AF65-F5344CB8AC3E}">
        <p14:creationId xmlns:p14="http://schemas.microsoft.com/office/powerpoint/2010/main" val="37415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E869E6A-121B-4303-B256-7ED056801796}" type="slidenum">
              <a:rPr lang="en-US" altLang="en-US"/>
              <a:pPr/>
              <a:t>‹#›</a:t>
            </a:fld>
            <a:endParaRPr lang="en-US" altLang="en-US"/>
          </a:p>
        </p:txBody>
      </p:sp>
    </p:spTree>
    <p:extLst>
      <p:ext uri="{BB962C8B-B14F-4D97-AF65-F5344CB8AC3E}">
        <p14:creationId xmlns:p14="http://schemas.microsoft.com/office/powerpoint/2010/main" val="3609444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914C7CC-7950-4A4B-BADE-E002E046F647}" type="slidenum">
              <a:rPr lang="en-US" altLang="en-US"/>
              <a:pPr/>
              <a:t>‹#›</a:t>
            </a:fld>
            <a:endParaRPr lang="en-US" altLang="en-US"/>
          </a:p>
        </p:txBody>
      </p:sp>
    </p:spTree>
    <p:extLst>
      <p:ext uri="{BB962C8B-B14F-4D97-AF65-F5344CB8AC3E}">
        <p14:creationId xmlns:p14="http://schemas.microsoft.com/office/powerpoint/2010/main" val="48499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0AE7211-80B8-4180-8F8A-DC0635C255EE}" type="slidenum">
              <a:rPr lang="en-US" altLang="en-US"/>
              <a:pPr/>
              <a:t>‹#›</a:t>
            </a:fld>
            <a:endParaRPr lang="en-US" altLang="en-US"/>
          </a:p>
        </p:txBody>
      </p:sp>
    </p:spTree>
    <p:extLst>
      <p:ext uri="{BB962C8B-B14F-4D97-AF65-F5344CB8AC3E}">
        <p14:creationId xmlns:p14="http://schemas.microsoft.com/office/powerpoint/2010/main" val="1718815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5784287-95DF-4A47-8DD7-FEBC229A460A}" type="slidenum">
              <a:rPr lang="en-US" altLang="en-US"/>
              <a:pPr/>
              <a:t>‹#›</a:t>
            </a:fld>
            <a:endParaRPr lang="en-US" altLang="en-US"/>
          </a:p>
        </p:txBody>
      </p:sp>
    </p:spTree>
    <p:extLst>
      <p:ext uri="{BB962C8B-B14F-4D97-AF65-F5344CB8AC3E}">
        <p14:creationId xmlns:p14="http://schemas.microsoft.com/office/powerpoint/2010/main" val="2856853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63DB8028-CFCE-4DC6-A7C1-314E2268FD3F}" type="slidenum">
              <a:rPr lang="en-US" altLang="en-US"/>
              <a:pPr/>
              <a:t>‹#›</a:t>
            </a:fld>
            <a:endParaRPr lang="en-US" altLang="en-US"/>
          </a:p>
        </p:txBody>
      </p:sp>
    </p:spTree>
    <p:extLst>
      <p:ext uri="{BB962C8B-B14F-4D97-AF65-F5344CB8AC3E}">
        <p14:creationId xmlns:p14="http://schemas.microsoft.com/office/powerpoint/2010/main" val="5992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FEEA17E-4FA7-44E8-A446-AD1E04A04C10}" type="slidenum">
              <a:rPr lang="en-US" altLang="en-US"/>
              <a:pPr/>
              <a:t>‹#›</a:t>
            </a:fld>
            <a:endParaRPr lang="en-US" altLang="en-US"/>
          </a:p>
        </p:txBody>
      </p:sp>
    </p:spTree>
    <p:extLst>
      <p:ext uri="{BB962C8B-B14F-4D97-AF65-F5344CB8AC3E}">
        <p14:creationId xmlns:p14="http://schemas.microsoft.com/office/powerpoint/2010/main" val="1091375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8F66D1FD-BE47-490F-B1FB-8BE27FEF5F19}" type="slidenum">
              <a:rPr lang="en-US" altLang="en-US"/>
              <a:pPr/>
              <a:t>‹#›</a:t>
            </a:fld>
            <a:endParaRPr lang="en-US" altLang="en-US"/>
          </a:p>
        </p:txBody>
      </p:sp>
    </p:spTree>
    <p:extLst>
      <p:ext uri="{BB962C8B-B14F-4D97-AF65-F5344CB8AC3E}">
        <p14:creationId xmlns:p14="http://schemas.microsoft.com/office/powerpoint/2010/main" val="1113698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9C7DBD0-D880-4089-BD71-CC60E06DA60E}" type="slidenum">
              <a:rPr lang="en-US" altLang="en-US"/>
              <a:pPr/>
              <a:t>‹#›</a:t>
            </a:fld>
            <a:endParaRPr lang="en-US" altLang="en-US"/>
          </a:p>
        </p:txBody>
      </p:sp>
    </p:spTree>
    <p:extLst>
      <p:ext uri="{BB962C8B-B14F-4D97-AF65-F5344CB8AC3E}">
        <p14:creationId xmlns:p14="http://schemas.microsoft.com/office/powerpoint/2010/main" val="1155288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84BB990-F17E-45D7-A078-FB165DC840B2}" type="slidenum">
              <a:rPr lang="en-US" altLang="en-US"/>
              <a:pPr/>
              <a:t>‹#›</a:t>
            </a:fld>
            <a:endParaRPr lang="en-US" altLang="en-US"/>
          </a:p>
        </p:txBody>
      </p:sp>
    </p:spTree>
    <p:extLst>
      <p:ext uri="{BB962C8B-B14F-4D97-AF65-F5344CB8AC3E}">
        <p14:creationId xmlns:p14="http://schemas.microsoft.com/office/powerpoint/2010/main" val="85221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87043" name="Rectangle 3"/>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7052" name="Rectangle 12"/>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altLang="en-US"/>
          </a:p>
        </p:txBody>
      </p:sp>
      <p:sp>
        <p:nvSpPr>
          <p:cNvPr id="87053" name="Rectangle 13"/>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ltLang="en-US"/>
          </a:p>
        </p:txBody>
      </p:sp>
      <p:sp>
        <p:nvSpPr>
          <p:cNvPr id="87054" name="Rectangle 14"/>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EE6157D3-A10C-42CF-9DEE-97B328B3DB71}"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a:t>God’s Invitation to the Thirsty</a:t>
            </a:r>
          </a:p>
        </p:txBody>
      </p:sp>
      <p:sp>
        <p:nvSpPr>
          <p:cNvPr id="3" name="Subtitle 2"/>
          <p:cNvSpPr>
            <a:spLocks noGrp="1"/>
          </p:cNvSpPr>
          <p:nvPr>
            <p:ph type="subTitle" idx="1"/>
          </p:nvPr>
        </p:nvSpPr>
        <p:spPr/>
        <p:txBody>
          <a:bodyPr/>
          <a:lstStyle/>
          <a:p>
            <a:r>
              <a:rPr lang="en-US" sz="4000" b="1" dirty="0"/>
              <a:t>October 21, 2018</a:t>
            </a:r>
          </a:p>
        </p:txBody>
      </p:sp>
    </p:spTree>
    <p:extLst>
      <p:ext uri="{BB962C8B-B14F-4D97-AF65-F5344CB8AC3E}">
        <p14:creationId xmlns:p14="http://schemas.microsoft.com/office/powerpoint/2010/main" val="325738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chemeClr val="tx2"/>
                </a:solidFill>
                <a:effectLst/>
                <a:latin typeface="+mj-lt"/>
                <a:ea typeface="+mj-ea"/>
                <a:cs typeface="+mj-cs"/>
              </a:rPr>
              <a:t>Conclusion</a:t>
            </a:r>
          </a:p>
        </p:txBody>
      </p:sp>
      <p:sp>
        <p:nvSpPr>
          <p:cNvPr id="3" name="Content Placeholder 2"/>
          <p:cNvSpPr>
            <a:spLocks noGrp="1"/>
          </p:cNvSpPr>
          <p:nvPr>
            <p:ph idx="1"/>
          </p:nvPr>
        </p:nvSpPr>
        <p:spPr/>
        <p:txBody>
          <a:bodyPr/>
          <a:lstStyle/>
          <a:p>
            <a:r>
              <a:rPr lang="en-US" sz="2800" dirty="0">
                <a:solidFill>
                  <a:schemeClr val="tx1"/>
                </a:solidFill>
                <a:effectLst/>
                <a:latin typeface="+mn-lt"/>
                <a:ea typeface="+mn-ea"/>
                <a:cs typeface="+mn-cs"/>
              </a:rPr>
              <a:t>God Issues an Invitation</a:t>
            </a:r>
          </a:p>
          <a:p>
            <a:r>
              <a:rPr lang="en-US" sz="2800" dirty="0">
                <a:solidFill>
                  <a:schemeClr val="tx1"/>
                </a:solidFill>
                <a:effectLst/>
                <a:latin typeface="+mn-lt"/>
                <a:ea typeface="+mn-ea"/>
                <a:cs typeface="+mn-cs"/>
              </a:rPr>
              <a:t>God Commissions Repentance</a:t>
            </a:r>
          </a:p>
          <a:p>
            <a:r>
              <a:rPr lang="en-US" sz="2800" dirty="0">
                <a:solidFill>
                  <a:schemeClr val="tx1"/>
                </a:solidFill>
                <a:effectLst/>
                <a:latin typeface="+mn-lt"/>
                <a:ea typeface="+mn-ea"/>
                <a:cs typeface="+mn-cs"/>
              </a:rPr>
              <a:t>God Reveals His Wisdom</a:t>
            </a:r>
          </a:p>
        </p:txBody>
      </p:sp>
    </p:spTree>
    <p:extLst>
      <p:ext uri="{BB962C8B-B14F-4D97-AF65-F5344CB8AC3E}">
        <p14:creationId xmlns:p14="http://schemas.microsoft.com/office/powerpoint/2010/main" val="92774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a:t>Isaiah 55:1-13</a:t>
            </a:r>
          </a:p>
        </p:txBody>
      </p:sp>
      <p:sp>
        <p:nvSpPr>
          <p:cNvPr id="3" name="Content Placeholder 2"/>
          <p:cNvSpPr>
            <a:spLocks noGrp="1"/>
          </p:cNvSpPr>
          <p:nvPr>
            <p:ph idx="1"/>
          </p:nvPr>
        </p:nvSpPr>
        <p:spPr/>
        <p:txBody>
          <a:bodyPr/>
          <a:lstStyle/>
          <a:p>
            <a:pPr marL="0" indent="0">
              <a:buNone/>
            </a:pPr>
            <a:r>
              <a:rPr lang="en-US" sz="2800" dirty="0">
                <a:solidFill>
                  <a:schemeClr val="tx1"/>
                </a:solidFill>
                <a:effectLst/>
              </a:rPr>
              <a:t>“Come, all you who are thirsty, come to the waters; and you who have no money, come, buy and eat! Come, buy wine and milk without money and without cost. 2 Why spend money on what is not bread, and your labor on what does not satisfy? Listen, listen to me, and eat what is good, and you will delight in the richest of fare. 3 Give ear and come to me; listen, that you may live. I will make an everlasting covenant with you, my faithful love promised to David. 4 See, I have made him a witness to the</a:t>
            </a:r>
            <a:endParaRPr lang="en-US" sz="2800" dirty="0"/>
          </a:p>
        </p:txBody>
      </p:sp>
    </p:spTree>
    <p:extLst>
      <p:ext uri="{BB962C8B-B14F-4D97-AF65-F5344CB8AC3E}">
        <p14:creationId xmlns:p14="http://schemas.microsoft.com/office/powerpoint/2010/main" val="185719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a:t>Isaiah 55:1-13</a:t>
            </a:r>
          </a:p>
        </p:txBody>
      </p:sp>
      <p:sp>
        <p:nvSpPr>
          <p:cNvPr id="3" name="Content Placeholder 2"/>
          <p:cNvSpPr>
            <a:spLocks noGrp="1"/>
          </p:cNvSpPr>
          <p:nvPr>
            <p:ph idx="1"/>
          </p:nvPr>
        </p:nvSpPr>
        <p:spPr/>
        <p:txBody>
          <a:bodyPr/>
          <a:lstStyle/>
          <a:p>
            <a:pPr marL="0" indent="0">
              <a:buNone/>
            </a:pPr>
            <a:r>
              <a:rPr lang="en-US" sz="2800" dirty="0">
                <a:solidFill>
                  <a:schemeClr val="tx1"/>
                </a:solidFill>
                <a:effectLst/>
                <a:latin typeface="+mn-lt"/>
                <a:ea typeface="+mn-ea"/>
                <a:cs typeface="+mn-cs"/>
              </a:rPr>
              <a:t>peoples, a ruler and commander of the peoples. 5 Surely you will summon nations you know not, and nations you do not know will come running to you, because of the Lord your God, the Holy One of Israel, for he has endowed you with splendor.” 6 Seek the Lord while he may be found; call on him while he is near. 7 Let the wicked forsake their ways and the unrighteous their thoughts. Let them turn to the Lord, and he will have mercy on them, and to our God, for he will freely pardon. 8 “For my thoughts are</a:t>
            </a:r>
            <a:endParaRPr lang="en-US" sz="2800" dirty="0"/>
          </a:p>
        </p:txBody>
      </p:sp>
    </p:spTree>
    <p:extLst>
      <p:ext uri="{BB962C8B-B14F-4D97-AF65-F5344CB8AC3E}">
        <p14:creationId xmlns:p14="http://schemas.microsoft.com/office/powerpoint/2010/main" val="387386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a:t>Isaiah 55:1-13</a:t>
            </a:r>
          </a:p>
        </p:txBody>
      </p:sp>
      <p:sp>
        <p:nvSpPr>
          <p:cNvPr id="3" name="Content Placeholder 2"/>
          <p:cNvSpPr>
            <a:spLocks noGrp="1"/>
          </p:cNvSpPr>
          <p:nvPr>
            <p:ph idx="1"/>
          </p:nvPr>
        </p:nvSpPr>
        <p:spPr/>
        <p:txBody>
          <a:bodyPr/>
          <a:lstStyle/>
          <a:p>
            <a:pPr marL="0" indent="0">
              <a:buNone/>
            </a:pPr>
            <a:r>
              <a:rPr lang="en-US" sz="2800" dirty="0">
                <a:solidFill>
                  <a:schemeClr val="tx1"/>
                </a:solidFill>
                <a:effectLst/>
                <a:latin typeface="+mn-lt"/>
                <a:ea typeface="+mn-ea"/>
                <a:cs typeface="+mn-cs"/>
              </a:rPr>
              <a:t>not your thoughts, neither are your ways my ways,” declares the Lord. 9 “As the heavens are higher than the earth, so are my ways higher than your ways and my thoughts than your thoughts. 10 As the rain and the snow come down from heaven, and do not return to it without watering the earth and making it bud and flourish, so that it yields seed for the sower and bread for the eater, 11 so is my word that goes out from my mouth: It will not return to me empty, but will accomplish what I desire and achieve the purpose </a:t>
            </a:r>
          </a:p>
        </p:txBody>
      </p:sp>
    </p:spTree>
    <p:extLst>
      <p:ext uri="{BB962C8B-B14F-4D97-AF65-F5344CB8AC3E}">
        <p14:creationId xmlns:p14="http://schemas.microsoft.com/office/powerpoint/2010/main" val="2301851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a:t>Isaiah 55:1-13</a:t>
            </a:r>
          </a:p>
        </p:txBody>
      </p:sp>
      <p:sp>
        <p:nvSpPr>
          <p:cNvPr id="3" name="Content Placeholder 2"/>
          <p:cNvSpPr>
            <a:spLocks noGrp="1"/>
          </p:cNvSpPr>
          <p:nvPr>
            <p:ph idx="1"/>
          </p:nvPr>
        </p:nvSpPr>
        <p:spPr/>
        <p:txBody>
          <a:bodyPr/>
          <a:lstStyle/>
          <a:p>
            <a:pPr marL="0" indent="0">
              <a:buNone/>
            </a:pPr>
            <a:r>
              <a:rPr lang="en-US" sz="2800" dirty="0">
                <a:solidFill>
                  <a:schemeClr val="tx1"/>
                </a:solidFill>
                <a:effectLst/>
                <a:latin typeface="+mn-lt"/>
                <a:ea typeface="+mn-ea"/>
                <a:cs typeface="+mn-cs"/>
              </a:rPr>
              <a:t>for which I sent it. 12 You will go out in joy and be led forth in peace; the mountains and hills will burst into song before you, and all the trees of the field will clap their hands. 13 Instead of the </a:t>
            </a:r>
            <a:r>
              <a:rPr lang="en-US" sz="2800" dirty="0" err="1">
                <a:solidFill>
                  <a:schemeClr val="tx1"/>
                </a:solidFill>
                <a:effectLst/>
                <a:latin typeface="+mn-lt"/>
                <a:ea typeface="+mn-ea"/>
                <a:cs typeface="+mn-cs"/>
              </a:rPr>
              <a:t>thornbush</a:t>
            </a:r>
            <a:r>
              <a:rPr lang="en-US" sz="2800" dirty="0">
                <a:solidFill>
                  <a:schemeClr val="tx1"/>
                </a:solidFill>
                <a:effectLst/>
                <a:latin typeface="+mn-lt"/>
                <a:ea typeface="+mn-ea"/>
                <a:cs typeface="+mn-cs"/>
              </a:rPr>
              <a:t> will grow the juniper, and instead of briers the myrtle will grow. This will be for the Lord’s renown, for an everlasting sign, that will endure forever.”</a:t>
            </a:r>
          </a:p>
        </p:txBody>
      </p:sp>
    </p:spTree>
    <p:extLst>
      <p:ext uri="{BB962C8B-B14F-4D97-AF65-F5344CB8AC3E}">
        <p14:creationId xmlns:p14="http://schemas.microsoft.com/office/powerpoint/2010/main" val="189470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a:t>Introduction</a:t>
            </a:r>
          </a:p>
        </p:txBody>
      </p:sp>
      <p:sp>
        <p:nvSpPr>
          <p:cNvPr id="3" name="Content Placeholder 2"/>
          <p:cNvSpPr>
            <a:spLocks noGrp="1"/>
          </p:cNvSpPr>
          <p:nvPr>
            <p:ph idx="1"/>
          </p:nvPr>
        </p:nvSpPr>
        <p:spPr/>
        <p:txBody>
          <a:bodyPr/>
          <a:lstStyle/>
          <a:p>
            <a:r>
              <a:rPr lang="en-US" sz="2800" dirty="0">
                <a:solidFill>
                  <a:schemeClr val="tx1"/>
                </a:solidFill>
                <a:effectLst/>
                <a:latin typeface="+mn-lt"/>
                <a:ea typeface="+mn-ea"/>
                <a:cs typeface="+mn-cs"/>
              </a:rPr>
              <a:t>Worldliness swirling around them</a:t>
            </a:r>
          </a:p>
          <a:p>
            <a:r>
              <a:rPr lang="en-US" sz="2800" dirty="0">
                <a:effectLst/>
              </a:rPr>
              <a:t>N</a:t>
            </a:r>
            <a:r>
              <a:rPr lang="en-US" sz="2800" dirty="0">
                <a:solidFill>
                  <a:schemeClr val="tx1"/>
                </a:solidFill>
                <a:effectLst/>
                <a:latin typeface="+mn-lt"/>
                <a:ea typeface="+mn-ea"/>
                <a:cs typeface="+mn-cs"/>
              </a:rPr>
              <a:t>ations and empires toppling</a:t>
            </a:r>
          </a:p>
          <a:p>
            <a:r>
              <a:rPr lang="en-US" sz="2800" dirty="0">
                <a:solidFill>
                  <a:schemeClr val="tx1"/>
                </a:solidFill>
                <a:effectLst/>
                <a:latin typeface="+mn-lt"/>
                <a:ea typeface="+mn-ea"/>
                <a:cs typeface="+mn-cs"/>
              </a:rPr>
              <a:t>Ultimate kingdom of hope is coming</a:t>
            </a:r>
          </a:p>
          <a:p>
            <a:pPr lvl="1"/>
            <a:r>
              <a:rPr lang="en-US" sz="2400" dirty="0">
                <a:solidFill>
                  <a:schemeClr val="tx1"/>
                </a:solidFill>
                <a:effectLst/>
                <a:latin typeface="+mn-lt"/>
                <a:ea typeface="+mn-ea"/>
                <a:cs typeface="+mn-cs"/>
              </a:rPr>
              <a:t>A Righteous King</a:t>
            </a:r>
          </a:p>
          <a:p>
            <a:pPr lvl="1"/>
            <a:r>
              <a:rPr lang="en-US" sz="2400" dirty="0">
                <a:effectLst/>
              </a:rPr>
              <a:t>An A</a:t>
            </a:r>
            <a:r>
              <a:rPr lang="en-US" sz="2400" dirty="0">
                <a:solidFill>
                  <a:schemeClr val="tx1"/>
                </a:solidFill>
                <a:effectLst/>
                <a:latin typeface="+mn-lt"/>
                <a:ea typeface="+mn-ea"/>
                <a:cs typeface="+mn-cs"/>
              </a:rPr>
              <a:t>toning Savior</a:t>
            </a:r>
          </a:p>
          <a:p>
            <a:pPr lvl="1"/>
            <a:r>
              <a:rPr lang="en-US" sz="2400" dirty="0">
                <a:effectLst/>
              </a:rPr>
              <a:t>A U</a:t>
            </a:r>
            <a:r>
              <a:rPr lang="en-US" sz="2400" dirty="0">
                <a:solidFill>
                  <a:schemeClr val="tx1"/>
                </a:solidFill>
                <a:effectLst/>
                <a:latin typeface="+mn-lt"/>
                <a:ea typeface="+mn-ea"/>
                <a:cs typeface="+mn-cs"/>
              </a:rPr>
              <a:t>niversal Deliverer</a:t>
            </a:r>
          </a:p>
          <a:p>
            <a:r>
              <a:rPr lang="en-US" sz="2800" dirty="0">
                <a:solidFill>
                  <a:schemeClr val="tx1"/>
                </a:solidFill>
                <a:effectLst/>
                <a:latin typeface="+mn-lt"/>
                <a:ea typeface="+mn-ea"/>
                <a:cs typeface="+mn-cs"/>
              </a:rPr>
              <a:t>God wants His people to be fully devoted to Him</a:t>
            </a:r>
          </a:p>
          <a:p>
            <a:r>
              <a:rPr lang="en-US" sz="2800" dirty="0">
                <a:solidFill>
                  <a:schemeClr val="tx1"/>
                </a:solidFill>
                <a:effectLst/>
                <a:latin typeface="+mn-lt"/>
                <a:ea typeface="+mn-ea"/>
                <a:cs typeface="+mn-cs"/>
              </a:rPr>
              <a:t>Hunger and thirst after knowledge of the Lord</a:t>
            </a:r>
          </a:p>
        </p:txBody>
      </p:sp>
    </p:spTree>
    <p:extLst>
      <p:ext uri="{BB962C8B-B14F-4D97-AF65-F5344CB8AC3E}">
        <p14:creationId xmlns:p14="http://schemas.microsoft.com/office/powerpoint/2010/main" val="262294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effectLst/>
                <a:latin typeface="+mj-lt"/>
                <a:ea typeface="+mj-ea"/>
                <a:cs typeface="+mj-cs"/>
              </a:rPr>
              <a:t>God Issues an Invitation v.1-5</a:t>
            </a:r>
          </a:p>
        </p:txBody>
      </p:sp>
      <p:sp>
        <p:nvSpPr>
          <p:cNvPr id="3" name="Content Placeholder 2"/>
          <p:cNvSpPr>
            <a:spLocks noGrp="1"/>
          </p:cNvSpPr>
          <p:nvPr>
            <p:ph idx="1"/>
          </p:nvPr>
        </p:nvSpPr>
        <p:spPr/>
        <p:txBody>
          <a:bodyPr/>
          <a:lstStyle/>
          <a:p>
            <a:r>
              <a:rPr lang="en-US" sz="2800" dirty="0">
                <a:solidFill>
                  <a:schemeClr val="tx1"/>
                </a:solidFill>
                <a:effectLst/>
                <a:latin typeface="+mn-lt"/>
                <a:ea typeface="+mn-ea"/>
                <a:cs typeface="+mn-cs"/>
              </a:rPr>
              <a:t>Warm welcome as a call to the needy</a:t>
            </a:r>
          </a:p>
          <a:p>
            <a:r>
              <a:rPr lang="en-US" sz="2800" dirty="0">
                <a:solidFill>
                  <a:schemeClr val="tx1"/>
                </a:solidFill>
                <a:effectLst/>
                <a:latin typeface="+mn-lt"/>
                <a:ea typeface="+mn-ea"/>
                <a:cs typeface="+mn-cs"/>
              </a:rPr>
              <a:t>“Come”, an invitation to us </a:t>
            </a:r>
          </a:p>
          <a:p>
            <a:r>
              <a:rPr lang="en-US" sz="2800" dirty="0">
                <a:solidFill>
                  <a:schemeClr val="tx1"/>
                </a:solidFill>
                <a:effectLst/>
                <a:latin typeface="+mn-lt"/>
                <a:ea typeface="+mn-ea"/>
                <a:cs typeface="+mn-cs"/>
              </a:rPr>
              <a:t>In need of a divine exchange</a:t>
            </a:r>
          </a:p>
          <a:p>
            <a:r>
              <a:rPr lang="en-US" sz="2800" dirty="0">
                <a:solidFill>
                  <a:schemeClr val="tx1"/>
                </a:solidFill>
                <a:effectLst/>
                <a:latin typeface="+mn-lt"/>
                <a:ea typeface="+mn-ea"/>
                <a:cs typeface="+mn-cs"/>
              </a:rPr>
              <a:t>“Does all this really satisfy?”  “Is this what you are 	here for?”</a:t>
            </a:r>
          </a:p>
          <a:p>
            <a:r>
              <a:rPr lang="en-US" sz="2800" dirty="0">
                <a:solidFill>
                  <a:schemeClr val="tx1"/>
                </a:solidFill>
                <a:effectLst/>
                <a:latin typeface="+mn-lt"/>
                <a:ea typeface="+mn-ea"/>
                <a:cs typeface="+mn-cs"/>
              </a:rPr>
              <a:t>He will make your soul sensitive to His blessing </a:t>
            </a:r>
          </a:p>
          <a:p>
            <a:r>
              <a:rPr lang="en-US" sz="2800" dirty="0">
                <a:solidFill>
                  <a:schemeClr val="tx1"/>
                </a:solidFill>
                <a:effectLst/>
                <a:latin typeface="+mn-lt"/>
                <a:ea typeface="+mn-ea"/>
                <a:cs typeface="+mn-cs"/>
              </a:rPr>
              <a:t>What voice are you listening to?</a:t>
            </a:r>
          </a:p>
        </p:txBody>
      </p:sp>
    </p:spTree>
    <p:extLst>
      <p:ext uri="{BB962C8B-B14F-4D97-AF65-F5344CB8AC3E}">
        <p14:creationId xmlns:p14="http://schemas.microsoft.com/office/powerpoint/2010/main" val="47688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chemeClr val="tx2"/>
                </a:solidFill>
                <a:effectLst/>
                <a:latin typeface="+mj-lt"/>
                <a:ea typeface="+mj-ea"/>
                <a:cs typeface="+mj-cs"/>
              </a:rPr>
              <a:t>God Commissions Repentance v.6-7</a:t>
            </a:r>
          </a:p>
        </p:txBody>
      </p:sp>
      <p:sp>
        <p:nvSpPr>
          <p:cNvPr id="3" name="Content Placeholder 2"/>
          <p:cNvSpPr>
            <a:spLocks noGrp="1"/>
          </p:cNvSpPr>
          <p:nvPr>
            <p:ph idx="1"/>
          </p:nvPr>
        </p:nvSpPr>
        <p:spPr/>
        <p:txBody>
          <a:bodyPr/>
          <a:lstStyle/>
          <a:p>
            <a:r>
              <a:rPr lang="en-US" sz="2800" dirty="0">
                <a:solidFill>
                  <a:schemeClr val="tx1"/>
                </a:solidFill>
                <a:effectLst/>
                <a:latin typeface="+mn-lt"/>
                <a:ea typeface="+mn-ea"/>
                <a:cs typeface="+mn-cs"/>
              </a:rPr>
              <a:t>Call out to God in your place of need</a:t>
            </a:r>
          </a:p>
          <a:p>
            <a:r>
              <a:rPr lang="en-US" sz="2800" dirty="0">
                <a:solidFill>
                  <a:schemeClr val="tx1"/>
                </a:solidFill>
                <a:effectLst/>
                <a:latin typeface="+mn-lt"/>
                <a:ea typeface="+mn-ea"/>
                <a:cs typeface="+mn-cs"/>
              </a:rPr>
              <a:t>Forsake wickedness in all its forms</a:t>
            </a:r>
          </a:p>
          <a:p>
            <a:r>
              <a:rPr lang="en-US" sz="2800" dirty="0">
                <a:solidFill>
                  <a:schemeClr val="tx1"/>
                </a:solidFill>
                <a:effectLst/>
                <a:latin typeface="+mn-lt"/>
                <a:ea typeface="+mn-ea"/>
                <a:cs typeface="+mn-cs"/>
              </a:rPr>
              <a:t>Change your pattern of thinking</a:t>
            </a:r>
          </a:p>
          <a:p>
            <a:r>
              <a:rPr lang="en-US" sz="2800" dirty="0">
                <a:solidFill>
                  <a:schemeClr val="tx1"/>
                </a:solidFill>
                <a:effectLst/>
                <a:latin typeface="+mn-lt"/>
                <a:ea typeface="+mn-ea"/>
                <a:cs typeface="+mn-cs"/>
              </a:rPr>
              <a:t>God will be merciful if we ask Him for mercy</a:t>
            </a:r>
          </a:p>
        </p:txBody>
      </p:sp>
    </p:spTree>
    <p:extLst>
      <p:ext uri="{BB962C8B-B14F-4D97-AF65-F5344CB8AC3E}">
        <p14:creationId xmlns:p14="http://schemas.microsoft.com/office/powerpoint/2010/main" val="283159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chemeClr val="tx2"/>
                </a:solidFill>
                <a:effectLst/>
                <a:latin typeface="+mj-lt"/>
                <a:ea typeface="+mj-ea"/>
                <a:cs typeface="+mj-cs"/>
              </a:rPr>
              <a:t>God Reveals His Wisdom v.8-13</a:t>
            </a:r>
          </a:p>
        </p:txBody>
      </p:sp>
      <p:sp>
        <p:nvSpPr>
          <p:cNvPr id="3" name="Content Placeholder 2"/>
          <p:cNvSpPr>
            <a:spLocks noGrp="1"/>
          </p:cNvSpPr>
          <p:nvPr>
            <p:ph idx="1"/>
          </p:nvPr>
        </p:nvSpPr>
        <p:spPr/>
        <p:txBody>
          <a:bodyPr/>
          <a:lstStyle/>
          <a:p>
            <a:r>
              <a:rPr lang="en-US" sz="2800" dirty="0">
                <a:solidFill>
                  <a:schemeClr val="tx1"/>
                </a:solidFill>
                <a:effectLst/>
                <a:latin typeface="+mn-lt"/>
                <a:ea typeface="+mn-ea"/>
                <a:cs typeface="+mn-cs"/>
              </a:rPr>
              <a:t>God’s ways are so far above our ways</a:t>
            </a:r>
          </a:p>
          <a:p>
            <a:r>
              <a:rPr lang="en-US" sz="2800" dirty="0">
                <a:solidFill>
                  <a:schemeClr val="tx1"/>
                </a:solidFill>
                <a:effectLst/>
                <a:latin typeface="+mn-lt"/>
                <a:ea typeface="+mn-ea"/>
                <a:cs typeface="+mn-cs"/>
              </a:rPr>
              <a:t>God’s thoughts are so far above our thoughts</a:t>
            </a:r>
          </a:p>
          <a:p>
            <a:r>
              <a:rPr lang="en-US" sz="2800" dirty="0">
                <a:solidFill>
                  <a:schemeClr val="tx1"/>
                </a:solidFill>
                <a:effectLst/>
                <a:latin typeface="+mn-lt"/>
                <a:ea typeface="+mn-ea"/>
                <a:cs typeface="+mn-cs"/>
              </a:rPr>
              <a:t>God’s wisdom will change us!</a:t>
            </a:r>
          </a:p>
        </p:txBody>
      </p:sp>
    </p:spTree>
    <p:extLst>
      <p:ext uri="{BB962C8B-B14F-4D97-AF65-F5344CB8AC3E}">
        <p14:creationId xmlns:p14="http://schemas.microsoft.com/office/powerpoint/2010/main" val="121485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Clouds_design_template">
  <a:themeElements>
    <a:clrScheme name="Office Theme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Office Theme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Office Theme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Office Theme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Office Theme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Office Theme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Office Theme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Clouds_design_template</Template>
  <TotalTime>18</TotalTime>
  <Words>227</Words>
  <Application>Microsoft Office PowerPoint</Application>
  <PresentationFormat>On-screen Show (4:3)</PresentationFormat>
  <Paragraphs>39</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Wingdings</vt:lpstr>
      <vt:lpstr>Clouds_design_template</vt:lpstr>
      <vt:lpstr>God’s Invitation to the Thirsty</vt:lpstr>
      <vt:lpstr>Isaiah 55:1-13</vt:lpstr>
      <vt:lpstr>Isaiah 55:1-13</vt:lpstr>
      <vt:lpstr>Isaiah 55:1-13</vt:lpstr>
      <vt:lpstr>Isaiah 55:1-13</vt:lpstr>
      <vt:lpstr>Introduction</vt:lpstr>
      <vt:lpstr>God Issues an Invitation v.1-5</vt:lpstr>
      <vt:lpstr>God Commissions Repentance v.6-7</vt:lpstr>
      <vt:lpstr>God Reveals His Wisdom v.8-13</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Invitation to the Thirsty</dc:title>
  <dc:creator>Owner</dc:creator>
  <cp:lastModifiedBy>Evan Hanes</cp:lastModifiedBy>
  <cp:revision>3</cp:revision>
  <cp:lastPrinted>1601-01-01T00:00:00Z</cp:lastPrinted>
  <dcterms:created xsi:type="dcterms:W3CDTF">2018-10-20T21:39:02Z</dcterms:created>
  <dcterms:modified xsi:type="dcterms:W3CDTF">2018-10-21T17:37:27Z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TC102037621033</vt:lpwstr>
  </property>
</Properties>
</file>